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6" r:id="rId5"/>
    <p:sldId id="261" r:id="rId6"/>
    <p:sldId id="262" r:id="rId7"/>
    <p:sldId id="264" r:id="rId8"/>
    <p:sldId id="263" r:id="rId9"/>
    <p:sldId id="271" r:id="rId10"/>
    <p:sldId id="272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7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94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9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65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2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02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53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73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0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07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56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46EA-862E-41C6-8865-E1FFCF4ECE85}" type="datetimeFigureOut">
              <a:rPr lang="ko-KR" altLang="en-US" smtClean="0"/>
              <a:t>2017-12-26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2748-7470-45F5-8EBC-932B6F3BF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9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pula.co.uk/wp-content/uploads/2016/09/shutterstock_154593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66124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rner-01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063"/>
            <a:ext cx="91440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5"/>
          <p:cNvCxnSpPr/>
          <p:nvPr/>
        </p:nvCxnSpPr>
        <p:spPr>
          <a:xfrm>
            <a:off x="2138363" y="5959475"/>
            <a:ext cx="0" cy="492125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 txBox="1">
            <a:spLocks/>
          </p:cNvSpPr>
          <p:nvPr/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Zion Systems Co.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ko-KR"/>
            </a:defPPr>
            <a:lvl1pPr marL="0" algn="r" defTabSz="914400" rtl="0" eaLnBrk="1" latinLnBrk="1" hangingPunct="1"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Date</a:t>
            </a:r>
          </a:p>
        </p:txBody>
      </p:sp>
      <p:sp>
        <p:nvSpPr>
          <p:cNvPr id="26" name="Text Placeholder 8"/>
          <p:cNvSpPr txBox="1">
            <a:spLocks/>
          </p:cNvSpPr>
          <p:nvPr/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Dec </a:t>
            </a:r>
            <a:r>
              <a:rPr lang="en-US" b="1" dirty="0" smtClean="0"/>
              <a:t>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9200" y="5961600"/>
            <a:ext cx="4964400" cy="248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2400" b="1" dirty="0" err="1" smtClean="0">
                <a:latin typeface="Arial" pitchFamily="34" charset="0"/>
                <a:cs typeface="Arial" pitchFamily="34" charset="0"/>
              </a:rPr>
              <a:t>iSAC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HMI SOFTWARE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I(KO_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76385"/>
            <a:ext cx="193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55576" y="1628800"/>
            <a:ext cx="3888432" cy="147972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윈도우 파일구조 형식의 태그 관리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>
                <a:latin typeface="Arial" pitchFamily="34" charset="0"/>
                <a:cs typeface="Arial" pitchFamily="34" charset="0"/>
              </a:rPr>
              <a:t>그룹 이동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1200" dirty="0" err="1">
                <a:latin typeface="Arial" pitchFamily="34" charset="0"/>
                <a:cs typeface="Arial" pitchFamily="34" charset="0"/>
              </a:rPr>
              <a:t>그룹명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 변경 가능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>
                <a:latin typeface="Arial" pitchFamily="34" charset="0"/>
                <a:cs typeface="Arial" pitchFamily="34" charset="0"/>
              </a:rPr>
              <a:t>그룹 이동 및 변경 시 그래픽 할당 태그 자동 동기화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Excel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을 통한 대량 태그 편집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>
                <a:latin typeface="Arial" pitchFamily="34" charset="0"/>
                <a:cs typeface="Arial" pitchFamily="34" charset="0"/>
              </a:rPr>
              <a:t>모든 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Point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의 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Excel Export 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및 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Import 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가능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실시간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Communication Data 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및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Tag Value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확인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Honeywell HC900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포인트 자동등록 기능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76456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&lt;10&gt;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 userDrawn="1"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 userDrawn="1"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000" b="0" dirty="0" err="1"/>
              <a:t>PointBuilder</a:t>
            </a:r>
            <a:r>
              <a:rPr lang="en-US" altLang="ko-KR" sz="2000" b="0" dirty="0"/>
              <a:t> / </a:t>
            </a:r>
            <a:r>
              <a:rPr lang="en-US" altLang="ko-KR" sz="2000" b="0" dirty="0" err="1"/>
              <a:t>WorkView</a:t>
            </a:r>
            <a:endParaRPr lang="en-US" altLang="ko-KR" sz="2000" b="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b="1" dirty="0" err="1" smtClean="0"/>
              <a:t>iSAC</a:t>
            </a:r>
            <a:r>
              <a:rPr lang="en-US" altLang="ko-KR" sz="2600" b="1" dirty="0" smtClean="0"/>
              <a:t> </a:t>
            </a:r>
            <a:r>
              <a:rPr lang="en-US" altLang="ko-KR" sz="2600" b="1" dirty="0"/>
              <a:t>Software </a:t>
            </a:r>
            <a:r>
              <a:rPr lang="en-US" altLang="ko-KR" sz="2600" b="1" dirty="0" smtClean="0"/>
              <a:t>Group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1142638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HMI Overview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97832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Alarm &amp; Trend 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634659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Smart Factory</a:t>
            </a: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362851" y="1149746"/>
            <a:ext cx="1547805" cy="3853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Software Group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11960" y="3861048"/>
            <a:ext cx="3831584" cy="177972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실시간 동적 속성 모니터링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>
                <a:latin typeface="Arial" pitchFamily="34" charset="0"/>
                <a:cs typeface="Arial" pitchFamily="34" charset="0"/>
              </a:rPr>
              <a:t>시운전시 태그주소 등의 확인 용이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실시간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Point 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값 쓰기 기능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실시간 이미지 파일 치환 기능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1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대의 컴퓨터에서 최대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8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개의 </a:t>
            </a:r>
            <a:r>
              <a:rPr lang="en-US" altLang="ko-KR" sz="1200" b="1" dirty="0" err="1">
                <a:latin typeface="Arial" pitchFamily="34" charset="0"/>
                <a:cs typeface="Arial" pitchFamily="34" charset="0"/>
              </a:rPr>
              <a:t>WorkView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실행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>
                <a:latin typeface="Arial" pitchFamily="34" charset="0"/>
                <a:cs typeface="Arial" pitchFamily="34" charset="0"/>
              </a:rPr>
              <a:t>서버와의 통신은 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1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회만 하여 데이터 공유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 err="1">
                <a:latin typeface="Arial" pitchFamily="34" charset="0"/>
                <a:cs typeface="Arial" pitchFamily="34" charset="0"/>
              </a:rPr>
              <a:t>통신량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 증가 없이 멀티 모니터링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2909360"/>
            <a:ext cx="153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latin typeface="Arial" pitchFamily="34" charset="0"/>
                <a:cs typeface="Arial" pitchFamily="34" charset="0"/>
              </a:rPr>
              <a:t>PointBuilder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14216" y="5069930"/>
            <a:ext cx="153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latin typeface="Arial" pitchFamily="34" charset="0"/>
                <a:cs typeface="Arial" pitchFamily="34" charset="0"/>
              </a:rPr>
              <a:t>WorkView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14" y="2406210"/>
            <a:ext cx="540000" cy="5400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66450"/>
            <a:ext cx="540000" cy="540000"/>
          </a:xfrm>
          <a:prstGeom prst="rect">
            <a:avLst/>
          </a:prstGeom>
        </p:spPr>
      </p:pic>
      <p:cxnSp>
        <p:nvCxnSpPr>
          <p:cNvPr id="36" name="직선 연결선 35"/>
          <p:cNvCxnSpPr/>
          <p:nvPr/>
        </p:nvCxnSpPr>
        <p:spPr>
          <a:xfrm>
            <a:off x="6333364" y="1063958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6333364" y="1628590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683568" y="3748956"/>
            <a:ext cx="7774632" cy="0"/>
          </a:xfrm>
          <a:prstGeom prst="line">
            <a:avLst/>
          </a:prstGeom>
          <a:ln w="19050">
            <a:gradFill flip="none" rotWithShape="1">
              <a:gsLst>
                <a:gs pos="90000">
                  <a:srgbClr val="FF0000">
                    <a:lumMod val="100000"/>
                  </a:srgbClr>
                </a:gs>
                <a:gs pos="10000">
                  <a:srgbClr val="FF0000">
                    <a:lumMod val="100000"/>
                  </a:srgbClr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25" y="1052736"/>
            <a:ext cx="6334228" cy="42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76456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&lt;11&gt;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 Single Corner Rectangle 1"/>
          <p:cNvSpPr>
            <a:spLocks noChangeAspect="1"/>
          </p:cNvSpPr>
          <p:nvPr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048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&lt;2&gt;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/>
              <a:t>Best Industrial HMI Solution, </a:t>
            </a:r>
            <a:r>
              <a:rPr lang="en-US" sz="2000" b="0" dirty="0" err="1" smtClean="0"/>
              <a:t>iSAC</a:t>
            </a:r>
            <a:endParaRPr lang="en-US" sz="2000" b="0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476672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smtClean="0">
                <a:latin typeface="Arial" pitchFamily="34" charset="0"/>
                <a:cs typeface="Arial" pitchFamily="34" charset="0"/>
              </a:rPr>
              <a:t>iSAC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HMI SOFTWARE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-1" y="1844824"/>
            <a:ext cx="58681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81764" y="1844824"/>
            <a:ext cx="1221884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47664" y="1844824"/>
            <a:ext cx="4320480" cy="485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1.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iSAC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HMI Overview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47664" y="2420888"/>
            <a:ext cx="4320480" cy="485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2.  Alarm &amp; Trend Solution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47664" y="2996952"/>
            <a:ext cx="4320480" cy="485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3. 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Smart Factory Solution </a:t>
            </a:r>
            <a:endParaRPr lang="en-US" altLang="ko-K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47664" y="3573016"/>
            <a:ext cx="4320480" cy="485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iSAC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Software Group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1475656" y="2402600"/>
            <a:ext cx="439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1475656" y="2978664"/>
            <a:ext cx="4392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1475656" y="3546728"/>
            <a:ext cx="39604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1475656" y="4122792"/>
            <a:ext cx="39604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firebird db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2" b="100000" l="1856" r="97912">
                        <a14:foregroundMark x1="13225" y1="58065" x2="13457" y2="66129"/>
                        <a14:foregroundMark x1="20882" y1="62903" x2="20882" y2="67742"/>
                        <a14:foregroundMark x1="24130" y1="64516" x2="24130" y2="70161"/>
                        <a14:foregroundMark x1="29930" y1="66129" x2="29930" y2="69355"/>
                        <a14:foregroundMark x1="37819" y1="64516" x2="37819" y2="66935"/>
                        <a14:foregroundMark x1="45940" y1="66129" x2="45708" y2="70968"/>
                        <a14:foregroundMark x1="48724" y1="66129" x2="48724" y2="68548"/>
                        <a14:foregroundMark x1="54524" y1="67742" x2="54524" y2="70161"/>
                        <a14:foregroundMark x1="62645" y1="58065" x2="63341" y2="58065"/>
                        <a14:foregroundMark x1="63109" y1="52419" x2="63109" y2="58871"/>
                        <a14:foregroundMark x1="64733" y1="55645" x2="63573" y2="58871"/>
                        <a14:foregroundMark x1="20418" y1="53226" x2="20418" y2="53226"/>
                        <a14:foregroundMark x1="45012" y1="52419" x2="45012" y2="52419"/>
                        <a14:backgroundMark x1="77726" y1="37903" x2="77726" y2="37903"/>
                        <a14:backgroundMark x1="88631" y1="33065" x2="88167" y2="41935"/>
                        <a14:backgroundMark x1="84455" y1="20161" x2="80974" y2="20161"/>
                        <a14:backgroundMark x1="77030" y1="31452" x2="76334" y2="37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00" y="5547126"/>
            <a:ext cx="1575968" cy="4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racle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97" y="5709192"/>
            <a:ext cx="961486" cy="2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s-sql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49" y="5265927"/>
            <a:ext cx="832875" cy="6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ariaDB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35" y="5330708"/>
            <a:ext cx="1197965" cy="6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직선 연결선 31"/>
          <p:cNvCxnSpPr/>
          <p:nvPr/>
        </p:nvCxnSpPr>
        <p:spPr>
          <a:xfrm>
            <a:off x="1475656" y="4725144"/>
            <a:ext cx="39604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5040144" y="3100943"/>
            <a:ext cx="3433251" cy="178024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800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 rot="21435710">
            <a:off x="5512092" y="3179546"/>
            <a:ext cx="178414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 rot="21435710">
            <a:off x="5678038" y="3179546"/>
            <a:ext cx="178414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 rot="21435710">
            <a:off x="5851101" y="3179545"/>
            <a:ext cx="178414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 rot="21435710">
            <a:off x="6033181" y="3073530"/>
            <a:ext cx="162823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 rot="21435710">
            <a:off x="6175268" y="3063064"/>
            <a:ext cx="162823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485484" y="2187100"/>
            <a:ext cx="3433251" cy="1852257"/>
          </a:xfrm>
          <a:prstGeom prst="rect">
            <a:avLst/>
          </a:prstGeom>
          <a:blipFill dpi="0" rotWithShape="1">
            <a:blip r:embed="rId8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21435710">
            <a:off x="5966226" y="2275149"/>
            <a:ext cx="178414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 rot="21435710">
            <a:off x="6132172" y="2275149"/>
            <a:ext cx="178414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 rot="21435710">
            <a:off x="6305235" y="2275148"/>
            <a:ext cx="178414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 rot="21435710">
            <a:off x="6464147" y="2275148"/>
            <a:ext cx="178414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 rot="21435710">
            <a:off x="6619839" y="2264682"/>
            <a:ext cx="178414" cy="9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3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&lt;3&gt;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 userDrawn="1"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 userDrawn="1"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err="1" smtClean="0"/>
              <a:t>iSAC</a:t>
            </a:r>
            <a:r>
              <a:rPr lang="en-US" sz="2000" b="0" dirty="0" smtClean="0"/>
              <a:t> Can Provide You A Best Solution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iSAC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HMI Overview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" y="1730870"/>
            <a:ext cx="9144001" cy="359662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851920" y="2075330"/>
            <a:ext cx="5292051" cy="29523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142638" y="1149746"/>
            <a:ext cx="1547805" cy="3853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HMI Overview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97832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Alarm &amp; Trend 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34659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Smart Factory</a:t>
            </a: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362851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Software Group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083666" y="1063958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083666" y="1628590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23194" y="1730871"/>
            <a:ext cx="5120777" cy="35966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iSAC</a:t>
            </a:r>
            <a:r>
              <a:rPr lang="en-US" altLang="ko-KR" sz="12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(Intelligent Supervisory and Control)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은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기존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HMI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와 차별된 고객 지향성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(Customizing)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HMI 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입니다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모든 현장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Database(ERP)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와의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API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를 통한 안정적인 연동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독보적인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Historical Trend Label 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및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Trend Customizing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기능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고객의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Needs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를 완벽히 구현하는 자체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Script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기능 등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뛰어난 고객 지향성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(Customizing)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을 통해 국내 여러 기업체의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시스템을 구성하고 있습니다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1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&lt;4&gt;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 userDrawn="1"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 userDrawn="1"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/>
              <a:t>List of Major Project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iSAC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HMI Overview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142638" y="1149746"/>
            <a:ext cx="1547805" cy="3853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HMI Overview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897832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Alarm &amp; Trend 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634659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Smart Factory</a:t>
            </a: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362851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Software Group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-1" y="1730870"/>
            <a:ext cx="9144001" cy="359662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23194" y="1730871"/>
            <a:ext cx="5120777" cy="35966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조선내화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광양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) - Tunnel KILN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열처리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생산관리 통합 시스템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신화열처리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- ERP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연동 열처리 통합관리 시스템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성화금속열처리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ERP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연동 열처리 통합관리 시스템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동우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HST - ERP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연동 열처리 통합관리 시스템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현대오일뱅크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Vessel Loading Management System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조선내화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포항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) - Coking KILN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열처리 통합 시스템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smtClean="0">
                <a:latin typeface="Arial" pitchFamily="34" charset="0"/>
                <a:cs typeface="Arial" pitchFamily="34" charset="0"/>
              </a:rPr>
              <a:t>한국카본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CPP, RP 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카본필름 생산 관리시스템</a:t>
            </a:r>
            <a:r>
              <a:rPr lang="en-US" altLang="ko-K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err="1" smtClean="0">
                <a:latin typeface="Arial" pitchFamily="34" charset="0"/>
                <a:cs typeface="Arial" pitchFamily="34" charset="0"/>
              </a:rPr>
              <a:t>동진세미캠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- 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탄성 고무원료 생산 관리시스템</a:t>
            </a:r>
            <a:endParaRPr lang="en-US" altLang="ko-KR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관련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0025"/>
            <a:ext cx="3710899" cy="24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직선 연결선 18"/>
          <p:cNvCxnSpPr/>
          <p:nvPr/>
        </p:nvCxnSpPr>
        <p:spPr>
          <a:xfrm>
            <a:off x="1118141" y="1063958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118141" y="1628590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" y="1730870"/>
            <a:ext cx="9144001" cy="359662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6" y="2145439"/>
            <a:ext cx="4104455" cy="216897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8435"/>
            <a:ext cx="4104456" cy="216589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&lt;5&gt;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 userDrawn="1"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 userDrawn="1"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Alarm Management Solution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4329" y="2351477"/>
            <a:ext cx="230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효율적인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알람</a:t>
            </a:r>
            <a:r>
              <a:rPr lang="ko-KR" alt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관리 솔루션</a:t>
            </a:r>
            <a:endParaRPr lang="ko-KR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/>
              <a:t>Query Alarm History to Text or Bar Graph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7738" y="2671574"/>
            <a:ext cx="4148893" cy="199056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자체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Database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에 모든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Alarm Data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 저장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원하는 시점의 과거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현재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Alarm Data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조회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기간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그룹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중요도 별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Alarm Data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조회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발생 빈도에 따른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Ranking &amp; Bar Graph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표시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간편한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Alarm Point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등록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Critical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Alarm SMS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전송 기능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(Optional)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142638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HMI Overview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97832" y="1149746"/>
            <a:ext cx="1547805" cy="3853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Alarm &amp; Trend 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34659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Smart Factory</a:t>
            </a: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362851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Software Group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2868345" y="1063958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868345" y="1628590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0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&lt;6&gt;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 userDrawn="1"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 userDrawn="1"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Customizing Trend Solution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" y="1730870"/>
            <a:ext cx="9144001" cy="359662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114329" y="2518559"/>
            <a:ext cx="3063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Operator</a:t>
            </a:r>
            <a:r>
              <a:rPr lang="ko-KR" alt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에 의한 실시간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Trend </a:t>
            </a:r>
            <a:r>
              <a:rPr lang="ko-KR" alt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수정</a:t>
            </a:r>
            <a:endParaRPr lang="ko-KR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38" y="2518559"/>
            <a:ext cx="4148893" cy="199056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원하는 실시간 감시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Point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등록 및 제거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Trend Line Color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및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Scale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실시간 변경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Customizing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Point Group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저장 및 불러오기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Engineer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없이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Operator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에 의한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Trend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수정 가능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그림 19" descr="Multi-Tr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68" y="1988840"/>
            <a:ext cx="4628380" cy="261186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/>
              <a:t>Customizing </a:t>
            </a:r>
            <a:r>
              <a:rPr lang="en-US" sz="2000" b="0" dirty="0" smtClean="0"/>
              <a:t>Trend For Operator Not Engineer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142638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HMI Overview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897832" y="1149746"/>
            <a:ext cx="1547805" cy="3853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Alarm &amp; Trend 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34659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Smart Factory</a:t>
            </a: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362851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Software Group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2868345" y="1063958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2868345" y="1628590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8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&lt;7&gt;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 userDrawn="1"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 userDrawn="1"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Customizing Trend Solution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" y="1730870"/>
            <a:ext cx="9144001" cy="359662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5682" y="2132856"/>
            <a:ext cx="3534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Historical Trend &amp; Event Label Solution</a:t>
            </a:r>
            <a:endParaRPr lang="ko-KR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091" y="2400538"/>
            <a:ext cx="4148893" cy="25576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특정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Event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발생 시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Trend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에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Label Data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생성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Label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내용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Customizing (DB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연동 가능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Event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별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Label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생성 시점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Customizing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기능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Label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간 겹침 회피 기능 탑재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귀사의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Customer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를 만족시키는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Trend Data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제공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원하는 시점의 과거 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~ </a:t>
            </a:r>
            <a:r>
              <a:rPr lang="ko-KR" altLang="en-US" sz="1200" b="1" dirty="0">
                <a:latin typeface="Arial" pitchFamily="34" charset="0"/>
                <a:cs typeface="Arial" pitchFamily="34" charset="0"/>
              </a:rPr>
              <a:t>현재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조회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Excel Report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출력 가능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이력 데이터 보존 기간 제한 없음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신봉기\Desktop\Historical Tre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22811" r="50500" b="25787"/>
          <a:stretch/>
        </p:blipFill>
        <p:spPr bwMode="auto">
          <a:xfrm>
            <a:off x="4240064" y="2204864"/>
            <a:ext cx="4245573" cy="239584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/>
              <a:t>Trend Label Solution For Customers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142638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HMI Overview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897832" y="1149746"/>
            <a:ext cx="1547805" cy="3853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Alarm &amp; Trend 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634659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Smart Factory</a:t>
            </a: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362851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Software Group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2868345" y="1063958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868345" y="1628590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&lt;8&gt;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 userDrawn="1"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 userDrawn="1"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0" dirty="0" smtClean="0"/>
              <a:t>The Best ERP Link Solution For Smart Factory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Smart Factory Solution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" y="1730870"/>
            <a:ext cx="9144001" cy="359662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114329" y="1988840"/>
            <a:ext cx="334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현재 사용중인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ERP Database</a:t>
            </a:r>
            <a:r>
              <a:rPr lang="ko-KR" alt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와의 연동</a:t>
            </a:r>
            <a:endParaRPr lang="ko-KR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38" y="2269018"/>
            <a:ext cx="4148893" cy="279993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Oracle Database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연동 지원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MS-SQL Database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연동 지원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SQLite Database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연동 지원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MariaDB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(MySQL) </a:t>
            </a:r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Dataabase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연동 지원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FireBird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Database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연동 지원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ERP System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과 상호 연동작업 가능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Database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별 전용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API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를 통해 열람 및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Update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타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HMI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의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ODBC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방식보다 빠르고 안정적인 연결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SQL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문 작성 없이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HMI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내부 함수로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DB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연동 가능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7" y="2132856"/>
            <a:ext cx="3545631" cy="20063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3545631" cy="20063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30000" endPos="38500" dist="508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모서리가 둥근 직사각형 44"/>
          <p:cNvSpPr/>
          <p:nvPr/>
        </p:nvSpPr>
        <p:spPr>
          <a:xfrm>
            <a:off x="1142638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HMI Overview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97832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Alarm &amp; Trend 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634659" y="1149746"/>
            <a:ext cx="1547805" cy="3853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Smart Factory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362851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Software Group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4605172" y="1063958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4605172" y="1628590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5" descr="firebird db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2" b="100000" l="1856" r="97912">
                        <a14:foregroundMark x1="13225" y1="58065" x2="13457" y2="66129"/>
                        <a14:foregroundMark x1="20882" y1="62903" x2="20882" y2="67742"/>
                        <a14:foregroundMark x1="24130" y1="64516" x2="24130" y2="70161"/>
                        <a14:foregroundMark x1="29930" y1="66129" x2="29930" y2="69355"/>
                        <a14:foregroundMark x1="37819" y1="64516" x2="37819" y2="66935"/>
                        <a14:foregroundMark x1="45940" y1="66129" x2="45708" y2="70968"/>
                        <a14:foregroundMark x1="48724" y1="66129" x2="48724" y2="68548"/>
                        <a14:foregroundMark x1="54524" y1="67742" x2="54524" y2="70161"/>
                        <a14:foregroundMark x1="62645" y1="58065" x2="63341" y2="58065"/>
                        <a14:foregroundMark x1="63109" y1="52419" x2="63109" y2="58871"/>
                        <a14:foregroundMark x1="64733" y1="55645" x2="63573" y2="58871"/>
                        <a14:foregroundMark x1="20418" y1="53226" x2="20418" y2="53226"/>
                        <a14:foregroundMark x1="45012" y1="52419" x2="45012" y2="52419"/>
                        <a14:backgroundMark x1="77726" y1="37903" x2="77726" y2="37903"/>
                        <a14:backgroundMark x1="88631" y1="33065" x2="88167" y2="41935"/>
                        <a14:backgroundMark x1="84455" y1="20161" x2="80974" y2="20161"/>
                        <a14:backgroundMark x1="77030" y1="31452" x2="76334" y2="37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00" y="5711892"/>
            <a:ext cx="1575968" cy="4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Oracle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97" y="5873958"/>
            <a:ext cx="961486" cy="2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ms-sql에 대한 이미지 검색결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49" y="5430693"/>
            <a:ext cx="832875" cy="6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ariaDB에 대한 이미지 검색결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35" y="5495474"/>
            <a:ext cx="1197965" cy="6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55576" y="1628800"/>
            <a:ext cx="3888432" cy="212015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Server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Side Script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C/S 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환경에서 전체 시스템에 동시 적용됨</a:t>
            </a: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DLL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형태의 사용자 정의 외부함수 사용 가능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Temporary server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 err="1">
                <a:latin typeface="Arial" pitchFamily="34" charset="0"/>
                <a:cs typeface="Arial" pitchFamily="34" charset="0"/>
              </a:rPr>
              <a:t>MainServer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동작 불능 시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지정한 클라이언트가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       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임시 단독서버로 동작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1200" dirty="0">
                <a:latin typeface="Arial" pitchFamily="34" charset="0"/>
                <a:cs typeface="Arial" pitchFamily="34" charset="0"/>
              </a:rPr>
              <a:t>긴급제어 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가능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Honeywell HC900 SPP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최대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개</a:t>
            </a:r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모니터링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제어 가능</a:t>
            </a:r>
            <a:endParaRPr lang="en-US" altLang="ko-KR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Single Corner Rectangle 1"/>
          <p:cNvSpPr>
            <a:spLocks noChangeAspect="1"/>
          </p:cNvSpPr>
          <p:nvPr/>
        </p:nvSpPr>
        <p:spPr>
          <a:xfrm rot="5400000">
            <a:off x="7772400" y="0"/>
            <a:ext cx="1371600" cy="1371542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&lt;9&gt;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1" y="6272091"/>
            <a:ext cx="8734426" cy="585909"/>
          </a:xfrm>
          <a:prstGeom prst="rect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ingle Corner Rectangle 1"/>
          <p:cNvSpPr>
            <a:spLocks noChangeAspect="1"/>
          </p:cNvSpPr>
          <p:nvPr userDrawn="1"/>
        </p:nvSpPr>
        <p:spPr>
          <a:xfrm rot="5400000">
            <a:off x="8416602" y="6247231"/>
            <a:ext cx="300980" cy="334654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1" name="Round Single Corner Rectangle 1"/>
          <p:cNvSpPr>
            <a:spLocks noChangeAspect="1"/>
          </p:cNvSpPr>
          <p:nvPr userDrawn="1"/>
        </p:nvSpPr>
        <p:spPr>
          <a:xfrm flipH="1">
            <a:off x="8414275" y="6272091"/>
            <a:ext cx="334189" cy="301399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36538" y="6342078"/>
            <a:ext cx="8297862" cy="457200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None/>
              <a:defRPr sz="2400" b="1" kern="120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000" b="0" dirty="0" err="1" smtClean="0"/>
              <a:t>MainServer</a:t>
            </a:r>
            <a:r>
              <a:rPr lang="en-US" altLang="ko-KR" sz="2000" b="0" dirty="0" smtClean="0"/>
              <a:t> </a:t>
            </a:r>
            <a:r>
              <a:rPr lang="en-US" altLang="ko-KR" sz="2000" b="0" dirty="0"/>
              <a:t>/ </a:t>
            </a:r>
            <a:r>
              <a:rPr lang="en-US" altLang="ko-KR" sz="2000" b="0" dirty="0" err="1" smtClean="0"/>
              <a:t>WorkSpace</a:t>
            </a:r>
            <a:endParaRPr lang="en-US" altLang="ko-KR" sz="2000" b="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119" y="332656"/>
            <a:ext cx="8290241" cy="485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b="1" dirty="0" err="1"/>
              <a:t>iSAC</a:t>
            </a:r>
            <a:r>
              <a:rPr lang="en-US" altLang="ko-KR" sz="2600" b="1" dirty="0"/>
              <a:t> Software Group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1142638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HMI Overview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97832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Alarm &amp; Trend 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634659" y="1149746"/>
            <a:ext cx="1547805" cy="3853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Smart Factory</a:t>
            </a:r>
          </a:p>
          <a:p>
            <a:pPr algn="ctr"/>
            <a:r>
              <a:rPr lang="en-US" altLang="ko-KR" sz="1000" b="1" dirty="0">
                <a:latin typeface="Arial" pitchFamily="34" charset="0"/>
                <a:cs typeface="Arial" pitchFamily="34" charset="0"/>
              </a:rPr>
              <a:t>Solution</a:t>
            </a:r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362851" y="1149746"/>
            <a:ext cx="1547805" cy="3853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63500">
              <a:schemeClr val="tx1">
                <a:lumMod val="85000"/>
                <a:lumOff val="1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latin typeface="Arial" pitchFamily="34" charset="0"/>
                <a:cs typeface="Arial" pitchFamily="34" charset="0"/>
              </a:rPr>
              <a:t>iSAC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Software Group</a:t>
            </a:r>
          </a:p>
        </p:txBody>
      </p:sp>
      <p:cxnSp>
        <p:nvCxnSpPr>
          <p:cNvPr id="49" name="직선 연결선 48"/>
          <p:cNvCxnSpPr/>
          <p:nvPr/>
        </p:nvCxnSpPr>
        <p:spPr>
          <a:xfrm>
            <a:off x="6333364" y="1063958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11960" y="3861048"/>
            <a:ext cx="3831584" cy="177972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Layer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기능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Layer 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별 숨김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및 분리를 통한 편집기능 향상</a:t>
            </a: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Navigator 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기능</a:t>
            </a:r>
            <a:endParaRPr lang="en-US" altLang="ko-KR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Embedded Graphic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을 이용하여 간편한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Navigator 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작성</a:t>
            </a: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File Sync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여러 컴퓨터간 편집중인 그래픽 동기화 기능</a:t>
            </a: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C/S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환경에서 효과적인 프로젝트 동기화 가능</a:t>
            </a: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2908058"/>
            <a:ext cx="153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MainServer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00118"/>
            <a:ext cx="540000" cy="5400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42" y="4545184"/>
            <a:ext cx="540000" cy="54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314216" y="5069930"/>
            <a:ext cx="153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WorkSpace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683568" y="3748956"/>
            <a:ext cx="7774632" cy="0"/>
          </a:xfrm>
          <a:prstGeom prst="line">
            <a:avLst/>
          </a:prstGeom>
          <a:ln w="19050">
            <a:gradFill flip="none" rotWithShape="1">
              <a:gsLst>
                <a:gs pos="90000">
                  <a:srgbClr val="FF0000">
                    <a:lumMod val="100000"/>
                  </a:srgbClr>
                </a:gs>
                <a:gs pos="10000">
                  <a:srgbClr val="FF0000">
                    <a:lumMod val="100000"/>
                  </a:srgbClr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333364" y="1628590"/>
            <a:ext cx="1606777" cy="0"/>
          </a:xfrm>
          <a:prstGeom prst="line">
            <a:avLst/>
          </a:prstGeom>
          <a:ln w="15240">
            <a:gradFill flip="none" rotWithShape="1">
              <a:gsLst>
                <a:gs pos="75000">
                  <a:srgbClr val="FF0000"/>
                </a:gs>
                <a:gs pos="25000">
                  <a:srgbClr val="FF0000"/>
                </a:gs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9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C4DFC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771</Words>
  <Application>Microsoft Office PowerPoint</Application>
  <PresentationFormat>화면 슬라이드 쇼(4:3)</PresentationFormat>
  <Paragraphs>202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신봉기</dc:creator>
  <cp:lastModifiedBy>User01</cp:lastModifiedBy>
  <cp:revision>390</cp:revision>
  <dcterms:created xsi:type="dcterms:W3CDTF">2017-06-30T01:52:57Z</dcterms:created>
  <dcterms:modified xsi:type="dcterms:W3CDTF">2017-12-26T02:53:55Z</dcterms:modified>
</cp:coreProperties>
</file>